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Britannic Bold" panose="020B0903060703020204" pitchFamily="34" charset="0"/>
      <p:regular r:id="rId14"/>
    </p:embeddedFont>
    <p:embeddedFont>
      <p:font typeface="Calibri" panose="020F0502020204030204" pitchFamily="34" charset="0"/>
      <p:regular r:id="rId15"/>
      <p:bold r:id="rId16"/>
      <p:italic r:id="rId17"/>
      <p:boldItalic r:id="rId18"/>
    </p:embeddedFont>
    <p:embeddedFont>
      <p:font typeface="Franklin Gothic Demi Cond" panose="020B0706030402020204" pitchFamily="34" charset="0"/>
      <p:regular r:id="rId19"/>
    </p:embeddedFont>
    <p:embeddedFont>
      <p:font typeface="Franklin Gothic Heavy" panose="020B0903020102020204" pitchFamily="34" charset="0"/>
      <p:regular r:id="rId20"/>
      <p:italic r:id="rId21"/>
    </p:embeddedFont>
    <p:embeddedFont>
      <p:font typeface="Franklin Gothic Medium" panose="020B0603020102020204" pitchFamily="34" charset="0"/>
      <p:regular r:id="rId22"/>
      <p:italic r:id="rId23"/>
    </p:embeddedFont>
    <p:embeddedFont>
      <p:font typeface="Modern No. 20" panose="02070704070505020303" pitchFamily="18"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AFF"/>
    <a:srgbClr val="A100FF"/>
    <a:srgbClr val="461B49"/>
    <a:srgbClr val="883C84"/>
    <a:srgbClr val="963488"/>
    <a:srgbClr val="2831A2"/>
    <a:srgbClr val="2086AA"/>
    <a:srgbClr val="199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94353" autoAdjust="0"/>
  </p:normalViewPr>
  <p:slideViewPr>
    <p:cSldViewPr>
      <p:cViewPr varScale="1">
        <p:scale>
          <a:sx n="46" d="100"/>
          <a:sy n="46" d="100"/>
        </p:scale>
        <p:origin x="156" y="1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URABH\Desktop\Final%20data%20fil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URABH\Desktop\Final%20data%20fil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 data file.xlsx]Top 5 cat!PivotTable2</c:name>
    <c:fmtId val="26"/>
  </c:pivotSource>
  <c:chart>
    <c:title>
      <c:tx>
        <c:rich>
          <a:bodyPr rot="0" spcFirstLastPara="1" vertOverflow="ellipsis" vert="horz" wrap="square" anchor="ctr" anchorCtr="1"/>
          <a:lstStyle/>
          <a:p>
            <a:pPr algn="l">
              <a:defRPr sz="3200" b="1" i="0" u="none" strike="noStrike" kern="1200" cap="all" spc="120" normalizeH="0" baseline="0">
                <a:solidFill>
                  <a:schemeClr val="tx1">
                    <a:lumMod val="65000"/>
                    <a:lumOff val="35000"/>
                  </a:schemeClr>
                </a:solidFill>
                <a:effectLst>
                  <a:outerShdw blurRad="38100" dist="38100" dir="2700000" algn="tl">
                    <a:srgbClr val="000000">
                      <a:alpha val="43137"/>
                    </a:srgbClr>
                  </a:outerShdw>
                </a:effectLst>
                <a:latin typeface="+mn-lt"/>
                <a:ea typeface="+mn-ea"/>
                <a:cs typeface="+mn-cs"/>
              </a:defRPr>
            </a:pPr>
            <a:r>
              <a:rPr lang="en-US" sz="3200" dirty="0">
                <a:effectLst>
                  <a:outerShdw blurRad="38100" dist="38100" dir="2700000" algn="tl">
                    <a:srgbClr val="000000">
                      <a:alpha val="43137"/>
                    </a:srgbClr>
                  </a:outerShdw>
                </a:effectLst>
              </a:rPr>
              <a:t>Top</a:t>
            </a:r>
            <a:r>
              <a:rPr lang="en-US" sz="3200" baseline="0" dirty="0">
                <a:effectLst>
                  <a:outerShdw blurRad="38100" dist="38100" dir="2700000" algn="tl">
                    <a:srgbClr val="000000">
                      <a:alpha val="43137"/>
                    </a:srgbClr>
                  </a:outerShdw>
                </a:effectLst>
              </a:rPr>
              <a:t> 5 content categories</a:t>
            </a:r>
          </a:p>
          <a:p>
            <a:pPr algn="l">
              <a:defRPr sz="3200">
                <a:effectLst>
                  <a:outerShdw blurRad="38100" dist="38100" dir="2700000" algn="tl">
                    <a:srgbClr val="000000">
                      <a:alpha val="43137"/>
                    </a:srgbClr>
                  </a:outerShdw>
                </a:effectLst>
              </a:defRPr>
            </a:pPr>
            <a:r>
              <a:rPr lang="en-US" sz="3200" baseline="0" dirty="0">
                <a:effectLst>
                  <a:outerShdw blurRad="38100" dist="38100" dir="2700000" algn="tl">
                    <a:srgbClr val="000000">
                      <a:alpha val="43137"/>
                    </a:srgbClr>
                  </a:outerShdw>
                </a:effectLst>
              </a:rPr>
              <a:t>by </a:t>
            </a:r>
            <a:r>
              <a:rPr lang="en-US" sz="3200" u="sng" baseline="0" dirty="0">
                <a:effectLst>
                  <a:outerShdw blurRad="38100" dist="38100" dir="2700000" algn="tl">
                    <a:srgbClr val="000000">
                      <a:alpha val="43137"/>
                    </a:srgbClr>
                  </a:outerShdw>
                </a:effectLst>
              </a:rPr>
              <a:t>total scores</a:t>
            </a:r>
            <a:endParaRPr lang="en-US" sz="3200" u="sng" dirty="0">
              <a:effectLst>
                <a:outerShdw blurRad="38100" dist="38100" dir="2700000" algn="tl">
                  <a:srgbClr val="000000">
                    <a:alpha val="43137"/>
                  </a:srgbClr>
                </a:outerShdw>
              </a:effectLst>
            </a:endParaRPr>
          </a:p>
        </c:rich>
      </c:tx>
      <c:layout>
        <c:manualLayout>
          <c:xMode val="edge"/>
          <c:yMode val="edge"/>
          <c:x val="7.0517843834436546E-3"/>
          <c:y val="1.0527634037615981E-2"/>
        </c:manualLayout>
      </c:layout>
      <c:overlay val="0"/>
      <c:spPr>
        <a:noFill/>
        <a:ln>
          <a:noFill/>
        </a:ln>
        <a:effectLst/>
      </c:spPr>
      <c:txPr>
        <a:bodyPr rot="0" spcFirstLastPara="1" vertOverflow="ellipsis" vert="horz" wrap="square" anchor="ctr" anchorCtr="1"/>
        <a:lstStyle/>
        <a:p>
          <a:pPr algn="l">
            <a:defRPr sz="3200" b="1" i="0" u="none" strike="noStrike" kern="1200" cap="all" spc="120" normalizeH="0" baseline="0">
              <a:solidFill>
                <a:schemeClr val="tx1">
                  <a:lumMod val="65000"/>
                  <a:lumOff val="35000"/>
                </a:schemeClr>
              </a:solidFill>
              <a:effectLst>
                <a:outerShdw blurRad="38100" dist="38100" dir="2700000" algn="tl">
                  <a:srgbClr val="000000">
                    <a:alpha val="43137"/>
                  </a:srgbClr>
                </a:outerShdw>
              </a:effectLst>
              <a:latin typeface="+mn-lt"/>
              <a:ea typeface="+mn-ea"/>
              <a:cs typeface="+mn-cs"/>
            </a:defRPr>
          </a:pPr>
          <a:endParaRPr lang="en-US"/>
        </a:p>
      </c:txPr>
    </c:title>
    <c:autoTitleDeleted val="0"/>
    <c:pivotFmts>
      <c:pivotFmt>
        <c:idx val="0"/>
        <c:spPr>
          <a:solidFill>
            <a:schemeClr val="accent1"/>
          </a:solidFill>
          <a:ln>
            <a:noFill/>
          </a:ln>
          <a:effectLst/>
        </c:spPr>
        <c:marker>
          <c:symbol val="diamond"/>
          <c:size val="6"/>
          <c:spPr>
            <a:solidFill>
              <a:schemeClr val="accent1"/>
            </a:solidFill>
            <a:ln w="9525">
              <a:solidFill>
                <a:schemeClr val="accent1"/>
              </a:solidFill>
              <a:round/>
            </a:ln>
            <a:effectLst/>
          </c:spPr>
        </c:marker>
        <c:dLbl>
          <c:idx val="0"/>
          <c:spPr>
            <a:noFill/>
            <a:ln>
              <a:noFill/>
            </a:ln>
            <a:effectLst/>
          </c:spPr>
          <c:txPr>
            <a:bodyPr rot="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4580927384077"/>
          <c:y val="0.24151406356469746"/>
          <c:w val="0.86486351706036746"/>
          <c:h val="0.61447353071587341"/>
        </c:manualLayout>
      </c:layout>
      <c:barChart>
        <c:barDir val="col"/>
        <c:grouping val="clustered"/>
        <c:varyColors val="0"/>
        <c:ser>
          <c:idx val="0"/>
          <c:order val="0"/>
          <c:tx>
            <c:strRef>
              <c:f>'Top 5 cat'!$B$1</c:f>
              <c:strCache>
                <c:ptCount val="1"/>
                <c:pt idx="0">
                  <c:v>Total</c:v>
                </c:pt>
              </c:strCache>
            </c:strRef>
          </c:tx>
          <c:spPr>
            <a:solidFill>
              <a:srgbClr val="A100FF"/>
            </a:solidFill>
            <a:ln>
              <a:noFill/>
            </a:ln>
            <a:effectLst>
              <a:outerShdw blurRad="76200" dir="13500000" sy="23000" kx="1200000" algn="br" rotWithShape="0">
                <a:prstClr val="black">
                  <a:alpha val="20000"/>
                </a:prstClr>
              </a:outerShdw>
            </a:effectLst>
          </c:spPr>
          <c:invertIfNegative val="0"/>
          <c:dPt>
            <c:idx val="0"/>
            <c:invertIfNegative val="0"/>
            <c:bubble3D val="0"/>
            <c:spPr>
              <a:solidFill>
                <a:srgbClr val="00BAFF"/>
              </a:solidFill>
              <a:ln>
                <a:noFill/>
              </a:ln>
              <a:effectLst>
                <a:outerShdw blurRad="76200" dir="13500000" sy="23000" kx="1200000" algn="br" rotWithShape="0">
                  <a:prstClr val="black">
                    <a:alpha val="20000"/>
                  </a:prstClr>
                </a:outerShdw>
              </a:effectLst>
            </c:spPr>
            <c:extLst>
              <c:ext xmlns:c16="http://schemas.microsoft.com/office/drawing/2014/chart" uri="{C3380CC4-5D6E-409C-BE32-E72D297353CC}">
                <c16:uniqueId val="{00000002-B597-4681-902C-68AB0B949E7A}"/>
              </c:ext>
            </c:extLst>
          </c:dPt>
          <c:dLbls>
            <c:spPr>
              <a:noFill/>
              <a:ln>
                <a:noFill/>
              </a:ln>
              <a:effectLst/>
            </c:spPr>
            <c:txPr>
              <a:bodyPr rot="0" spcFirstLastPara="1" vertOverflow="clip" horzOverflow="clip" vert="horz" wrap="square" lIns="38100" tIns="19050" rIns="38100" bIns="19050" anchor="ctr" anchorCtr="1">
                <a:spAutoFit/>
              </a:bodyPr>
              <a:lstStyle/>
              <a:p>
                <a:pPr>
                  <a:defRPr sz="24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'Top 5 cat'!$A$2:$A$7</c:f>
              <c:strCache>
                <c:ptCount val="5"/>
                <c:pt idx="0">
                  <c:v>Animals</c:v>
                </c:pt>
                <c:pt idx="1">
                  <c:v>science</c:v>
                </c:pt>
                <c:pt idx="2">
                  <c:v>healthy eating</c:v>
                </c:pt>
                <c:pt idx="3">
                  <c:v>technology</c:v>
                </c:pt>
                <c:pt idx="4">
                  <c:v>food</c:v>
                </c:pt>
              </c:strCache>
            </c:strRef>
          </c:cat>
          <c:val>
            <c:numRef>
              <c:f>'Top 5 cat'!$B$2:$B$7</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0-B597-4681-902C-68AB0B949E7A}"/>
            </c:ext>
          </c:extLst>
        </c:ser>
        <c:dLbls>
          <c:dLblPos val="outEnd"/>
          <c:showLegendKey val="0"/>
          <c:showVal val="1"/>
          <c:showCatName val="0"/>
          <c:showSerName val="0"/>
          <c:showPercent val="0"/>
          <c:showBubbleSize val="0"/>
        </c:dLbls>
        <c:gapWidth val="444"/>
        <c:overlap val="-90"/>
        <c:axId val="532350976"/>
        <c:axId val="454751904"/>
      </c:barChart>
      <c:catAx>
        <c:axId val="5323509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cap="all" spc="120" normalizeH="0" baseline="0">
                <a:solidFill>
                  <a:schemeClr val="tx1">
                    <a:lumMod val="65000"/>
                    <a:lumOff val="35000"/>
                  </a:schemeClr>
                </a:solidFill>
                <a:latin typeface="+mn-lt"/>
                <a:ea typeface="+mn-ea"/>
                <a:cs typeface="+mn-cs"/>
              </a:defRPr>
            </a:pPr>
            <a:endParaRPr lang="en-US"/>
          </a:p>
        </c:txPr>
        <c:crossAx val="454751904"/>
        <c:crosses val="autoZero"/>
        <c:auto val="1"/>
        <c:lblAlgn val="ctr"/>
        <c:lblOffset val="100"/>
        <c:noMultiLvlLbl val="0"/>
      </c:catAx>
      <c:valAx>
        <c:axId val="454751904"/>
        <c:scaling>
          <c:orientation val="minMax"/>
        </c:scaling>
        <c:delete val="0"/>
        <c:axPos val="l"/>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32350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 data file.xlsx]Top 5 cat!PivotTable2</c:name>
    <c:fmtId val="9"/>
  </c:pivotSource>
  <c:chart>
    <c:title>
      <c:tx>
        <c:rich>
          <a:bodyPr rot="0" spcFirstLastPara="1" vertOverflow="ellipsis" vert="horz" wrap="square" anchor="ctr" anchorCtr="1"/>
          <a:lstStyle/>
          <a:p>
            <a:pPr algn="l">
              <a:defRPr sz="4000" b="1" i="0" u="none" strike="noStrike" kern="1200" spc="0" baseline="0">
                <a:solidFill>
                  <a:schemeClr val="tx1">
                    <a:lumMod val="65000"/>
                    <a:lumOff val="35000"/>
                  </a:schemeClr>
                </a:solidFill>
                <a:effectLst>
                  <a:outerShdw blurRad="38100" dist="38100" dir="2700000" algn="tl">
                    <a:srgbClr val="000000">
                      <a:alpha val="43137"/>
                    </a:srgbClr>
                  </a:outerShdw>
                </a:effectLst>
                <a:latin typeface="+mn-lt"/>
                <a:ea typeface="+mn-ea"/>
                <a:cs typeface="+mn-cs"/>
              </a:defRPr>
            </a:pPr>
            <a:r>
              <a:rPr lang="en-US" sz="3200" b="1" u="none" dirty="0">
                <a:effectLst>
                  <a:outerShdw blurRad="38100" dist="38100" dir="2700000" algn="tl">
                    <a:srgbClr val="000000">
                      <a:alpha val="43137"/>
                    </a:srgbClr>
                  </a:outerShdw>
                </a:effectLst>
              </a:rPr>
              <a:t>TOP 5 CONTENT CATEGORIES</a:t>
            </a:r>
          </a:p>
          <a:p>
            <a:pPr algn="l">
              <a:defRPr sz="4000" b="1" u="none">
                <a:effectLst>
                  <a:outerShdw blurRad="38100" dist="38100" dir="2700000" algn="tl">
                    <a:srgbClr val="000000">
                      <a:alpha val="43137"/>
                    </a:srgbClr>
                  </a:outerShdw>
                </a:effectLst>
              </a:defRPr>
            </a:pPr>
            <a:r>
              <a:rPr lang="en-US" sz="3200" b="1" u="none" dirty="0">
                <a:effectLst>
                  <a:outerShdw blurRad="38100" dist="38100" dir="2700000" algn="tl">
                    <a:srgbClr val="000000">
                      <a:alpha val="43137"/>
                    </a:srgbClr>
                  </a:outerShdw>
                </a:effectLst>
              </a:rPr>
              <a:t>BY</a:t>
            </a:r>
            <a:r>
              <a:rPr lang="en-US" sz="3200" b="1" u="none" baseline="0" dirty="0">
                <a:effectLst>
                  <a:outerShdw blurRad="38100" dist="38100" dir="2700000" algn="tl">
                    <a:srgbClr val="000000">
                      <a:alpha val="43137"/>
                    </a:srgbClr>
                  </a:outerShdw>
                </a:effectLst>
              </a:rPr>
              <a:t> </a:t>
            </a:r>
            <a:r>
              <a:rPr lang="en-US" sz="3200" b="1" u="sng" baseline="0" dirty="0">
                <a:effectLst>
                  <a:outerShdw blurRad="38100" dist="38100" dir="2700000" algn="tl">
                    <a:srgbClr val="000000">
                      <a:alpha val="43137"/>
                    </a:srgbClr>
                  </a:outerShdw>
                </a:effectLst>
              </a:rPr>
              <a:t>PERCENTAGE SHARE</a:t>
            </a:r>
            <a:r>
              <a:rPr lang="en-US" sz="3200" b="1" u="sng" dirty="0">
                <a:effectLst>
                  <a:outerShdw blurRad="38100" dist="38100" dir="2700000" algn="tl">
                    <a:srgbClr val="000000">
                      <a:alpha val="43137"/>
                    </a:srgbClr>
                  </a:outerShdw>
                </a:effectLst>
              </a:rPr>
              <a:t> </a:t>
            </a:r>
          </a:p>
        </c:rich>
      </c:tx>
      <c:layout>
        <c:manualLayout>
          <c:xMode val="edge"/>
          <c:yMode val="edge"/>
          <c:x val="9.1470829209335126E-3"/>
          <c:y val="2.2868872202908324E-2"/>
        </c:manualLayout>
      </c:layout>
      <c:overlay val="0"/>
      <c:spPr>
        <a:noFill/>
        <a:ln>
          <a:noFill/>
        </a:ln>
        <a:effectLst/>
      </c:spPr>
      <c:txPr>
        <a:bodyPr rot="0" spcFirstLastPara="1" vertOverflow="ellipsis" vert="horz" wrap="square" anchor="ctr" anchorCtr="1"/>
        <a:lstStyle/>
        <a:p>
          <a:pPr algn="l">
            <a:defRPr sz="4000" b="1" i="0" u="none" strike="noStrike" kern="1200" spc="0" baseline="0">
              <a:solidFill>
                <a:schemeClr val="tx1">
                  <a:lumMod val="65000"/>
                  <a:lumOff val="35000"/>
                </a:schemeClr>
              </a:solidFill>
              <a:effectLst>
                <a:outerShdw blurRad="38100" dist="38100" dir="2700000" algn="tl">
                  <a:srgbClr val="000000">
                    <a:alpha val="43137"/>
                  </a:srgbClr>
                </a:outerShdw>
              </a:effectLst>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circle"/>
          <c:size val="5"/>
        </c:marker>
        <c:dLbl>
          <c:idx val="0"/>
          <c:numFmt formatCode="0.0%" sourceLinked="0"/>
          <c:spPr>
            <a:solidFill>
              <a:sysClr val="window" lastClr="FFFFFF"/>
            </a:solidFill>
            <a:ln>
              <a:solidFill>
                <a:sysClr val="window" lastClr="FFFFFF"/>
              </a:solidFill>
            </a:ln>
            <a:effectLst/>
          </c:spPr>
          <c:txPr>
            <a:bodyPr rot="0" spcFirstLastPara="1" vertOverflow="clip" horzOverflow="clip" vert="horz" wrap="square" lIns="38100" tIns="19050" rIns="38100" bIns="19050" anchor="ctr" anchorCtr="1">
              <a:spAutoFit/>
            </a:bodyPr>
            <a:lstStyle/>
            <a:p>
              <a:pPr>
                <a:defRPr sz="105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rgbClr val="FF0000"/>
          </a:solidFill>
          <a:ln w="19050">
            <a:solidFill>
              <a:schemeClr val="lt1"/>
            </a:solidFill>
          </a:ln>
          <a:effectLst/>
        </c:spPr>
      </c:pivotFmt>
      <c:pivotFmt>
        <c:idx val="2"/>
        <c:spPr>
          <a:solidFill>
            <a:srgbClr val="92D050"/>
          </a:solidFill>
          <a:ln w="19050">
            <a:solidFill>
              <a:schemeClr val="lt1"/>
            </a:solidFill>
          </a:ln>
          <a:effectLst/>
        </c:spPr>
      </c:pivotFmt>
      <c:pivotFmt>
        <c:idx val="3"/>
        <c:spPr>
          <a:solidFill>
            <a:srgbClr val="FFC000"/>
          </a:solidFill>
          <a:ln w="19050">
            <a:solidFill>
              <a:schemeClr val="lt1"/>
            </a:solidFill>
          </a:ln>
          <a:effectLst/>
        </c:spPr>
      </c:pivotFmt>
      <c:pivotFmt>
        <c:idx val="4"/>
        <c:spPr>
          <a:solidFill>
            <a:schemeClr val="accent5"/>
          </a:solidFill>
          <a:ln w="19050">
            <a:solidFill>
              <a:schemeClr val="lt1"/>
            </a:solidFill>
          </a:ln>
          <a:effectLst/>
        </c:spPr>
      </c:pivotFmt>
      <c:pivotFmt>
        <c:idx val="5"/>
        <c:spPr>
          <a:solidFill>
            <a:srgbClr val="FFFF00"/>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numFmt formatCode="0.0%" sourceLinked="0"/>
          <c:spPr>
            <a:solidFill>
              <a:sysClr val="window" lastClr="FFFFFF"/>
            </a:solidFill>
            <a:ln>
              <a:solidFill>
                <a:sysClr val="window" lastClr="FFFFFF"/>
              </a:solidFill>
            </a:ln>
            <a:effectLst/>
          </c:spPr>
          <c:txPr>
            <a:bodyPr rot="0" spcFirstLastPara="1" vertOverflow="clip" horzOverflow="clip" vert="horz" wrap="square" lIns="38100" tIns="19050" rIns="38100" bIns="19050" anchor="ctr" anchorCtr="1">
              <a:spAutoFit/>
            </a:bodyPr>
            <a:lstStyle/>
            <a:p>
              <a:pPr>
                <a:defRPr sz="105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7"/>
        <c:spPr>
          <a:solidFill>
            <a:srgbClr val="FF0000"/>
          </a:solidFill>
          <a:ln w="19050">
            <a:solidFill>
              <a:schemeClr val="lt1"/>
            </a:solidFill>
          </a:ln>
          <a:effectLst/>
        </c:spPr>
      </c:pivotFmt>
      <c:pivotFmt>
        <c:idx val="8"/>
        <c:spPr>
          <a:solidFill>
            <a:srgbClr val="FFC000"/>
          </a:solidFill>
          <a:ln w="19050">
            <a:solidFill>
              <a:schemeClr val="lt1"/>
            </a:solidFill>
          </a:ln>
          <a:effectLst/>
        </c:spPr>
      </c:pivotFmt>
      <c:pivotFmt>
        <c:idx val="9"/>
        <c:spPr>
          <a:solidFill>
            <a:srgbClr val="FFFF00"/>
          </a:solidFill>
          <a:ln w="19050">
            <a:solidFill>
              <a:schemeClr val="lt1"/>
            </a:solidFill>
          </a:ln>
          <a:effectLst/>
        </c:spPr>
      </c:pivotFmt>
      <c:pivotFmt>
        <c:idx val="10"/>
        <c:spPr>
          <a:solidFill>
            <a:srgbClr val="92D050"/>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marker>
          <c:symbol val="none"/>
        </c:marker>
        <c:dLbl>
          <c:idx val="0"/>
          <c:numFmt formatCode="0.0%" sourceLinked="0"/>
          <c:spPr>
            <a:solidFill>
              <a:sysClr val="window" lastClr="FFFFFF"/>
            </a:solidFill>
            <a:ln>
              <a:solidFill>
                <a:sysClr val="window" lastClr="FFFFFF"/>
              </a:solidFill>
            </a:ln>
            <a:effectLst/>
          </c:spPr>
          <c:txPr>
            <a:bodyPr rot="0" spcFirstLastPara="1" vertOverflow="clip" horzOverflow="clip" vert="horz" wrap="square" lIns="38100" tIns="19050" rIns="38100" bIns="19050" anchor="ctr" anchorCtr="1">
              <a:spAutoFit/>
            </a:bodyPr>
            <a:lstStyle/>
            <a:p>
              <a:pPr>
                <a:defRPr sz="105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
        <c:spPr>
          <a:solidFill>
            <a:srgbClr val="FF0000"/>
          </a:solidFill>
          <a:ln w="19050">
            <a:solidFill>
              <a:schemeClr val="lt1"/>
            </a:solidFill>
          </a:ln>
          <a:effectLst/>
        </c:spPr>
      </c:pivotFmt>
      <c:pivotFmt>
        <c:idx val="14"/>
        <c:spPr>
          <a:solidFill>
            <a:srgbClr val="FFC000"/>
          </a:solidFill>
          <a:ln w="19050">
            <a:solidFill>
              <a:schemeClr val="lt1"/>
            </a:solidFill>
          </a:ln>
          <a:effectLst/>
        </c:spPr>
      </c:pivotFmt>
      <c:pivotFmt>
        <c:idx val="15"/>
        <c:spPr>
          <a:solidFill>
            <a:srgbClr val="FFFF00"/>
          </a:solidFill>
          <a:ln w="19050">
            <a:solidFill>
              <a:schemeClr val="lt1"/>
            </a:solidFill>
          </a:ln>
          <a:effectLst/>
        </c:spPr>
      </c:pivotFmt>
      <c:pivotFmt>
        <c:idx val="16"/>
        <c:spPr>
          <a:solidFill>
            <a:srgbClr val="92D050"/>
          </a:solidFill>
          <a:ln w="19050">
            <a:solidFill>
              <a:schemeClr val="lt1"/>
            </a:solidFill>
          </a:ln>
          <a:effectLst/>
        </c:spPr>
      </c:pivotFmt>
      <c:pivotFmt>
        <c:idx val="17"/>
        <c:spPr>
          <a:solidFill>
            <a:schemeClr val="accent1"/>
          </a:solidFill>
          <a:ln w="19050">
            <a:solidFill>
              <a:schemeClr val="lt1"/>
            </a:solidFill>
          </a:ln>
          <a:effectLst/>
        </c:spPr>
      </c:pivotFmt>
    </c:pivotFmts>
    <c:plotArea>
      <c:layout>
        <c:manualLayout>
          <c:layoutTarget val="inner"/>
          <c:xMode val="edge"/>
          <c:yMode val="edge"/>
          <c:x val="0.37008794242177762"/>
          <c:y val="0.20879227191521527"/>
          <c:w val="0.466745406824147"/>
          <c:h val="0.61880109186319232"/>
        </c:manualLayout>
      </c:layout>
      <c:pieChart>
        <c:varyColors val="1"/>
        <c:ser>
          <c:idx val="0"/>
          <c:order val="0"/>
          <c:tx>
            <c:strRef>
              <c:f>'Top 5 cat'!$B$1</c:f>
              <c:strCache>
                <c:ptCount val="1"/>
                <c:pt idx="0">
                  <c:v>Total</c:v>
                </c:pt>
              </c:strCache>
            </c:strRef>
          </c:tx>
          <c:explosion val="7"/>
          <c:dPt>
            <c:idx val="0"/>
            <c:bubble3D val="0"/>
            <c:explosion val="13"/>
            <c:spPr>
              <a:solidFill>
                <a:srgbClr val="FF0000"/>
              </a:solidFill>
              <a:ln w="19050">
                <a:solidFill>
                  <a:schemeClr val="lt1"/>
                </a:solidFill>
              </a:ln>
              <a:effectLst>
                <a:glow rad="139700">
                  <a:schemeClr val="accent2">
                    <a:satMod val="175000"/>
                    <a:alpha val="40000"/>
                  </a:schemeClr>
                </a:glow>
                <a:outerShdw blurRad="50800" dist="38100" dir="8100000" algn="tr" rotWithShape="0">
                  <a:prstClr val="black">
                    <a:alpha val="40000"/>
                  </a:prstClr>
                </a:outerShdw>
              </a:effectLst>
            </c:spPr>
            <c:extLst>
              <c:ext xmlns:c16="http://schemas.microsoft.com/office/drawing/2014/chart" uri="{C3380CC4-5D6E-409C-BE32-E72D297353CC}">
                <c16:uniqueId val="{00000001-6A78-406A-979C-F54F4B6AF475}"/>
              </c:ext>
            </c:extLst>
          </c:dPt>
          <c:dPt>
            <c:idx val="1"/>
            <c:bubble3D val="0"/>
            <c:spPr>
              <a:solidFill>
                <a:srgbClr val="FFC000"/>
              </a:solidFill>
              <a:ln w="19050">
                <a:solidFill>
                  <a:schemeClr val="lt1"/>
                </a:solidFill>
              </a:ln>
              <a:effectLst/>
            </c:spPr>
            <c:extLst>
              <c:ext xmlns:c16="http://schemas.microsoft.com/office/drawing/2014/chart" uri="{C3380CC4-5D6E-409C-BE32-E72D297353CC}">
                <c16:uniqueId val="{00000003-6A78-406A-979C-F54F4B6AF475}"/>
              </c:ext>
            </c:extLst>
          </c:dPt>
          <c:dPt>
            <c:idx val="2"/>
            <c:bubble3D val="0"/>
            <c:spPr>
              <a:solidFill>
                <a:srgbClr val="FFFF00"/>
              </a:solidFill>
              <a:ln w="19050">
                <a:solidFill>
                  <a:schemeClr val="lt1"/>
                </a:solidFill>
              </a:ln>
              <a:effectLst/>
            </c:spPr>
            <c:extLst>
              <c:ext xmlns:c16="http://schemas.microsoft.com/office/drawing/2014/chart" uri="{C3380CC4-5D6E-409C-BE32-E72D297353CC}">
                <c16:uniqueId val="{00000005-6A78-406A-979C-F54F4B6AF475}"/>
              </c:ext>
            </c:extLst>
          </c:dPt>
          <c:dPt>
            <c:idx val="3"/>
            <c:bubble3D val="0"/>
            <c:spPr>
              <a:solidFill>
                <a:srgbClr val="92D050"/>
              </a:solidFill>
              <a:ln w="19050">
                <a:solidFill>
                  <a:schemeClr val="lt1"/>
                </a:solidFill>
              </a:ln>
              <a:effectLst/>
            </c:spPr>
            <c:extLst>
              <c:ext xmlns:c16="http://schemas.microsoft.com/office/drawing/2014/chart" uri="{C3380CC4-5D6E-409C-BE32-E72D297353CC}">
                <c16:uniqueId val="{00000007-6A78-406A-979C-F54F4B6AF47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A78-406A-979C-F54F4B6AF475}"/>
              </c:ext>
            </c:extLst>
          </c:dPt>
          <c:dLbls>
            <c:numFmt formatCode="0.0%" sourceLinked="0"/>
            <c:spPr>
              <a:solidFill>
                <a:sysClr val="window" lastClr="FFFFFF"/>
              </a:solidFill>
              <a:ln>
                <a:solidFill>
                  <a:sysClr val="window" lastClr="FFFFFF"/>
                </a:solidFill>
              </a:ln>
              <a:effectLst/>
            </c:spPr>
            <c:txPr>
              <a:bodyPr rot="0" spcFirstLastPara="1" vertOverflow="clip" horzOverflow="clip" vert="horz" wrap="square" lIns="38100" tIns="19050" rIns="38100" bIns="19050" anchor="ctr" anchorCtr="1">
                <a:spAutoFit/>
              </a:bodyPr>
              <a:lstStyle/>
              <a:p>
                <a:pPr>
                  <a:defRPr sz="24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'Top 5 cat'!$A$2:$A$7</c:f>
              <c:strCache>
                <c:ptCount val="5"/>
                <c:pt idx="0">
                  <c:v>Animals</c:v>
                </c:pt>
                <c:pt idx="1">
                  <c:v>science</c:v>
                </c:pt>
                <c:pt idx="2">
                  <c:v>healthy eating</c:v>
                </c:pt>
                <c:pt idx="3">
                  <c:v>technology</c:v>
                </c:pt>
                <c:pt idx="4">
                  <c:v>food</c:v>
                </c:pt>
              </c:strCache>
            </c:strRef>
          </c:cat>
          <c:val>
            <c:numRef>
              <c:f>'Top 5 cat'!$B$2:$B$7</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A-6A78-406A-979C-F54F4B6AF475}"/>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Franklin Gothic Heavy" panose="020B0903020102020204" pitchFamily="34" charset="0"/>
              </a:rPr>
              <a:t>SOCIAL BUZZ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Franklin Gothic Heavy" panose="020B0903020102020204"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1" name="TextBox 12">
            <a:extLst>
              <a:ext uri="{FF2B5EF4-FFF2-40B4-BE49-F238E27FC236}">
                <a16:creationId xmlns:a16="http://schemas.microsoft.com/office/drawing/2014/main" id="{19A1BE45-8301-44C6-A0D0-F8FDA800622F}"/>
              </a:ext>
            </a:extLst>
          </p:cNvPr>
          <p:cNvSpPr txBox="1"/>
          <p:nvPr/>
        </p:nvSpPr>
        <p:spPr>
          <a:xfrm>
            <a:off x="11277599" y="1729266"/>
            <a:ext cx="5677467" cy="1393202"/>
          </a:xfrm>
          <a:prstGeom prst="rect">
            <a:avLst/>
          </a:prstGeom>
        </p:spPr>
        <p:txBody>
          <a:bodyPr lIns="0" tIns="0" rIns="0" bIns="0" rtlCol="0" anchor="t">
            <a:spAutoFit/>
          </a:bodyPr>
          <a:lstStyle/>
          <a:p>
            <a:pPr>
              <a:lnSpc>
                <a:spcPts val="2660"/>
              </a:lnSpc>
            </a:pPr>
            <a:r>
              <a:rPr lang="en-US" sz="2800" b="1" i="1" spc="-19" dirty="0">
                <a:solidFill>
                  <a:schemeClr val="bg1"/>
                </a:solidFill>
                <a:highlight>
                  <a:srgbClr val="A100FF"/>
                </a:highlight>
                <a:latin typeface="Graphik Regular" panose="020B0503030202060203" pitchFamily="34" charset="0"/>
              </a:rPr>
              <a:t>Animals and Science are the two most popular content categories, with animals content receiving the most reactions.</a:t>
            </a:r>
          </a:p>
        </p:txBody>
      </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TextBox 17">
            <a:extLst>
              <a:ext uri="{FF2B5EF4-FFF2-40B4-BE49-F238E27FC236}">
                <a16:creationId xmlns:a16="http://schemas.microsoft.com/office/drawing/2014/main" id="{B117BD6B-ECBB-41AB-984C-EE2C2C3DF14B}"/>
              </a:ext>
            </a:extLst>
          </p:cNvPr>
          <p:cNvSpPr txBox="1"/>
          <p:nvPr/>
        </p:nvSpPr>
        <p:spPr>
          <a:xfrm>
            <a:off x="11277599" y="3834954"/>
            <a:ext cx="5677467" cy="2677656"/>
          </a:xfrm>
          <a:prstGeom prst="rect">
            <a:avLst/>
          </a:prstGeom>
          <a:noFill/>
        </p:spPr>
        <p:txBody>
          <a:bodyPr wrap="square" rtlCol="0">
            <a:spAutoFit/>
          </a:bodyPr>
          <a:lstStyle/>
          <a:p>
            <a:r>
              <a:rPr lang="en-US" sz="2800" b="1" i="1" dirty="0">
                <a:solidFill>
                  <a:schemeClr val="bg1"/>
                </a:solidFill>
                <a:highlight>
                  <a:srgbClr val="A100FF"/>
                </a:highlight>
              </a:rPr>
              <a:t>Food being common, healthy eating and technology contents are also the interests of the users. Engaging with good healthy food brands and trending technology brands can help boost the business. </a:t>
            </a:r>
            <a:endParaRPr lang="en-IN" sz="2800" b="1" i="1" dirty="0">
              <a:solidFill>
                <a:schemeClr val="bg1"/>
              </a:solidFill>
              <a:highlight>
                <a:srgbClr val="A100FF"/>
              </a:highlight>
            </a:endParaRPr>
          </a:p>
        </p:txBody>
      </p:sp>
      <p:sp>
        <p:nvSpPr>
          <p:cNvPr id="19" name="TextBox 18">
            <a:extLst>
              <a:ext uri="{FF2B5EF4-FFF2-40B4-BE49-F238E27FC236}">
                <a16:creationId xmlns:a16="http://schemas.microsoft.com/office/drawing/2014/main" id="{8F37156B-E829-474E-BE65-FD41D13BB90C}"/>
              </a:ext>
            </a:extLst>
          </p:cNvPr>
          <p:cNvSpPr txBox="1"/>
          <p:nvPr/>
        </p:nvSpPr>
        <p:spPr>
          <a:xfrm>
            <a:off x="11302235" y="7112185"/>
            <a:ext cx="5677467" cy="1815882"/>
          </a:xfrm>
          <a:prstGeom prst="rect">
            <a:avLst/>
          </a:prstGeom>
          <a:noFill/>
        </p:spPr>
        <p:txBody>
          <a:bodyPr wrap="square" rtlCol="0">
            <a:spAutoFit/>
          </a:bodyPr>
          <a:lstStyle/>
          <a:p>
            <a:r>
              <a:rPr lang="en-US" sz="2800" b="1" i="1" dirty="0">
                <a:solidFill>
                  <a:schemeClr val="bg1"/>
                </a:solidFill>
                <a:highlight>
                  <a:srgbClr val="A100FF"/>
                </a:highlight>
              </a:rPr>
              <a:t>This is short analysis. A real-time big data analysis will give a better understanding and will result in a positive growth. We can guide you!</a:t>
            </a:r>
            <a:endParaRPr lang="en-IN" sz="2800" b="1" i="1" dirty="0">
              <a:solidFill>
                <a:schemeClr val="bg1"/>
              </a:solidFill>
              <a:highlight>
                <a:srgbClr val="A100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22936"/>
          </a:xfrm>
          <a:prstGeom prst="rect">
            <a:avLst/>
          </a:prstGeom>
        </p:spPr>
        <p:txBody>
          <a:bodyPr lIns="0" tIns="0" rIns="0" bIns="0" rtlCol="0" anchor="t">
            <a:spAutoFit/>
          </a:bodyPr>
          <a:lstStyle/>
          <a:p>
            <a:pPr>
              <a:lnSpc>
                <a:spcPts val="3640"/>
              </a:lnSpc>
            </a:pPr>
            <a:r>
              <a:rPr lang="en-US" sz="2600" spc="-26" dirty="0">
                <a:solidFill>
                  <a:srgbClr val="FFFFFF"/>
                </a:solidFill>
                <a:latin typeface="Franklin Gothic Medium" panose="020B0603020102020204"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Franklin Gothic Heavy" panose="020B0903020102020204"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Franklin Gothic Heavy" panose="020B0903020102020204"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Franklin Gothic Medium" panose="020B0603020102020204" pitchFamily="34" charset="0"/>
                </a:rPr>
                <a:t>Project recap</a:t>
              </a:r>
            </a:p>
            <a:p>
              <a:pPr>
                <a:lnSpc>
                  <a:spcPts val="2660"/>
                </a:lnSpc>
              </a:pPr>
              <a:r>
                <a:rPr lang="en-US" sz="1900" spc="-19" dirty="0">
                  <a:solidFill>
                    <a:srgbClr val="000000"/>
                  </a:solidFill>
                  <a:latin typeface="Franklin Gothic Medium" panose="020B0603020102020204" pitchFamily="34" charset="0"/>
                </a:rPr>
                <a:t>Problem</a:t>
              </a:r>
            </a:p>
            <a:p>
              <a:pPr>
                <a:lnSpc>
                  <a:spcPts val="2660"/>
                </a:lnSpc>
              </a:pPr>
              <a:r>
                <a:rPr lang="en-US" sz="1900" spc="-19" dirty="0">
                  <a:solidFill>
                    <a:srgbClr val="000000"/>
                  </a:solidFill>
                  <a:latin typeface="Franklin Gothic Medium" panose="020B0603020102020204" pitchFamily="34" charset="0"/>
                </a:rPr>
                <a:t>The Analytics team</a:t>
              </a:r>
            </a:p>
            <a:p>
              <a:pPr>
                <a:lnSpc>
                  <a:spcPts val="2660"/>
                </a:lnSpc>
              </a:pPr>
              <a:r>
                <a:rPr lang="en-US" sz="1900" spc="-19" dirty="0">
                  <a:solidFill>
                    <a:srgbClr val="000000"/>
                  </a:solidFill>
                  <a:latin typeface="Franklin Gothic Medium" panose="020B0603020102020204" pitchFamily="34" charset="0"/>
                </a:rPr>
                <a:t>Process</a:t>
              </a:r>
            </a:p>
            <a:p>
              <a:pPr>
                <a:lnSpc>
                  <a:spcPts val="2660"/>
                </a:lnSpc>
              </a:pPr>
              <a:r>
                <a:rPr lang="en-US" sz="1900" spc="-19" dirty="0">
                  <a:solidFill>
                    <a:srgbClr val="000000"/>
                  </a:solidFill>
                  <a:latin typeface="Franklin Gothic Medium" panose="020B0603020102020204" pitchFamily="34" charset="0"/>
                </a:rPr>
                <a:t>Insights</a:t>
              </a:r>
            </a:p>
            <a:p>
              <a:pPr>
                <a:lnSpc>
                  <a:spcPts val="2660"/>
                </a:lnSpc>
              </a:pPr>
              <a:r>
                <a:rPr lang="en-US" sz="1900" spc="-19" dirty="0">
                  <a:solidFill>
                    <a:srgbClr val="000000"/>
                  </a:solidFill>
                  <a:latin typeface="Franklin Gothic Medium" panose="020B0603020102020204"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31" name="AutoShape 31"/>
          <p:cNvSpPr/>
          <p:nvPr/>
        </p:nvSpPr>
        <p:spPr>
          <a:xfrm>
            <a:off x="5200162" y="1067826"/>
            <a:ext cx="12325838" cy="8114275"/>
          </a:xfrm>
          <a:prstGeom prst="rect">
            <a:avLst/>
          </a:prstGeom>
          <a:solidFill>
            <a:schemeClr val="bg1"/>
          </a:solidFill>
        </p:spPr>
        <p:txBody>
          <a:bodyPr/>
          <a:lstStyle/>
          <a:p>
            <a:pPr marL="2171700" lvl="4" indent="-342900">
              <a:buFont typeface="Wingdings" panose="05000000000000000000" pitchFamily="2" charset="2"/>
              <a:buChar char="ü"/>
            </a:pPr>
            <a:endParaRPr lang="en-US" sz="2400" b="1" dirty="0">
              <a:solidFill>
                <a:schemeClr val="accent4">
                  <a:lumMod val="50000"/>
                </a:schemeClr>
              </a:solidFill>
            </a:endParaRPr>
          </a:p>
          <a:p>
            <a:pPr marL="2628900" lvl="5" indent="-342900">
              <a:buFont typeface="Wingdings" panose="05000000000000000000" pitchFamily="2" charset="2"/>
              <a:buChar char="ü"/>
            </a:pPr>
            <a:r>
              <a:rPr lang="en-US" sz="2400" b="1" dirty="0">
                <a:solidFill>
                  <a:schemeClr val="accent4">
                    <a:lumMod val="50000"/>
                  </a:schemeClr>
                </a:solidFill>
              </a:rPr>
              <a:t>Social Buzz</a:t>
            </a:r>
            <a:r>
              <a:rPr lang="en-US" sz="2400" dirty="0">
                <a:solidFill>
                  <a:schemeClr val="accent4">
                    <a:lumMod val="50000"/>
                  </a:schemeClr>
                </a:solidFill>
              </a:rPr>
              <a:t>, Social media &amp; Content creation industry.</a:t>
            </a:r>
          </a:p>
          <a:p>
            <a:endParaRPr lang="en-US" sz="2400" dirty="0">
              <a:solidFill>
                <a:schemeClr val="accent4">
                  <a:lumMod val="50000"/>
                </a:schemeClr>
              </a:solidFill>
            </a:endParaRPr>
          </a:p>
          <a:p>
            <a:pPr marL="3543300" lvl="7" indent="-342900">
              <a:buFont typeface="Wingdings" panose="05000000000000000000" pitchFamily="2" charset="2"/>
              <a:buChar char="ü"/>
            </a:pPr>
            <a:r>
              <a:rPr lang="en-US" sz="2400" dirty="0">
                <a:solidFill>
                  <a:schemeClr val="accent4">
                    <a:lumMod val="50000"/>
                  </a:schemeClr>
                </a:solidFill>
              </a:rPr>
              <a:t>Over the past 5 years, Social Buzz has reached over 500 million active users each month. And it is growing at an ever-increasing rate.</a:t>
            </a:r>
          </a:p>
          <a:p>
            <a:endParaRPr lang="en-US" sz="2400" dirty="0">
              <a:solidFill>
                <a:schemeClr val="accent4">
                  <a:lumMod val="50000"/>
                </a:schemeClr>
              </a:solidFill>
            </a:endParaRPr>
          </a:p>
          <a:p>
            <a:pPr marL="4000500" lvl="8" indent="-342900">
              <a:buFont typeface="Wingdings" panose="05000000000000000000" pitchFamily="2" charset="2"/>
              <a:buChar char="ü"/>
            </a:pPr>
            <a:r>
              <a:rPr lang="en-US" sz="2400" dirty="0">
                <a:solidFill>
                  <a:schemeClr val="accent4">
                    <a:lumMod val="50000"/>
                  </a:schemeClr>
                </a:solidFill>
              </a:rPr>
              <a:t>Due to their rapid growth and digital nature of their core product, the amount of data that they create, collect and must analyze is huge. And they need to get hold of this data in order to adapt quickly.</a:t>
            </a:r>
          </a:p>
          <a:p>
            <a:pPr marL="4000500" lvl="8" indent="-342900">
              <a:buFont typeface="Wingdings" panose="05000000000000000000" pitchFamily="2" charset="2"/>
              <a:buChar char="ü"/>
            </a:pPr>
            <a:endParaRPr lang="en-US" sz="2400" dirty="0">
              <a:solidFill>
                <a:schemeClr val="accent4">
                  <a:lumMod val="50000"/>
                </a:schemeClr>
              </a:solidFill>
            </a:endParaRPr>
          </a:p>
          <a:p>
            <a:pPr marL="4000500" lvl="8" indent="-342900">
              <a:buFont typeface="Wingdings" panose="05000000000000000000" pitchFamily="2" charset="2"/>
              <a:buChar char="ü"/>
            </a:pPr>
            <a:r>
              <a:rPr lang="en-US" sz="2400" dirty="0">
                <a:solidFill>
                  <a:schemeClr val="accent4">
                    <a:lumMod val="50000"/>
                  </a:schemeClr>
                </a:solidFill>
              </a:rPr>
              <a:t>We are running 3 month project engaging with Social Buzz and they  are expecting the following:</a:t>
            </a:r>
          </a:p>
          <a:p>
            <a:pPr lvl="8"/>
            <a:endParaRPr lang="en-US" sz="2400" dirty="0">
              <a:solidFill>
                <a:schemeClr val="accent4">
                  <a:lumMod val="50000"/>
                </a:schemeClr>
              </a:solidFill>
            </a:endParaRPr>
          </a:p>
          <a:p>
            <a:pPr marL="4000500" lvl="8" indent="-342900">
              <a:buFont typeface="Calibri" panose="020F0502020204030204" pitchFamily="34" charset="0"/>
              <a:buChar char="−"/>
            </a:pPr>
            <a:r>
              <a:rPr lang="en-US" sz="2400" dirty="0">
                <a:solidFill>
                  <a:schemeClr val="accent4">
                    <a:lumMod val="50000"/>
                  </a:schemeClr>
                </a:solidFill>
              </a:rPr>
              <a:t>An audit of their big data practice.</a:t>
            </a:r>
          </a:p>
          <a:p>
            <a:pPr marL="4000500" lvl="8" indent="-342900">
              <a:buFont typeface="Calibri" panose="020F0502020204030204" pitchFamily="34" charset="0"/>
              <a:buChar char="−"/>
            </a:pPr>
            <a:r>
              <a:rPr lang="en-US" sz="2400" dirty="0">
                <a:solidFill>
                  <a:schemeClr val="accent4">
                    <a:lumMod val="50000"/>
                  </a:schemeClr>
                </a:solidFill>
              </a:rPr>
              <a:t>Recommendations for a successful IPO.</a:t>
            </a:r>
          </a:p>
          <a:p>
            <a:pPr marL="4000500" lvl="8" indent="-342900">
              <a:buFont typeface="Calibri" panose="020F0502020204030204" pitchFamily="34" charset="0"/>
              <a:buChar char="−"/>
            </a:pPr>
            <a:r>
              <a:rPr lang="en-US" sz="2400" dirty="0">
                <a:solidFill>
                  <a:schemeClr val="accent4">
                    <a:lumMod val="50000"/>
                  </a:schemeClr>
                </a:solidFill>
              </a:rPr>
              <a:t>An analysis of their content categories that highlights the top 5 categories with the largest aggregate popularity. </a:t>
            </a:r>
          </a:p>
        </p:txBody>
      </p:sp>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5" y="3155875"/>
              <a:ext cx="2891871"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648188" y="1067827"/>
            <a:ext cx="8097009" cy="8114272"/>
          </a:xfrm>
          <a:prstGeom prst="rect">
            <a:avLst/>
          </a:prstGeom>
        </p:spPr>
      </p:pic>
      <p:sp>
        <p:nvSpPr>
          <p:cNvPr id="33" name="TextBox 33"/>
          <p:cNvSpPr txBox="1"/>
          <p:nvPr/>
        </p:nvSpPr>
        <p:spPr>
          <a:xfrm>
            <a:off x="2320504" y="3992001"/>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Franklin Gothic Heavy" panose="020B0903020102020204"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Franklin Gothic Heavy" panose="020B0903020102020204" pitchFamily="34" charset="0"/>
              </a:rPr>
              <a:t>Problem</a:t>
            </a:r>
          </a:p>
        </p:txBody>
      </p:sp>
      <p:sp>
        <p:nvSpPr>
          <p:cNvPr id="23" name="TextBox 22">
            <a:extLst>
              <a:ext uri="{FF2B5EF4-FFF2-40B4-BE49-F238E27FC236}">
                <a16:creationId xmlns:a16="http://schemas.microsoft.com/office/drawing/2014/main" id="{A9211C8B-0C3F-4612-9F39-FBBDFF759DD8}"/>
              </a:ext>
            </a:extLst>
          </p:cNvPr>
          <p:cNvSpPr txBox="1"/>
          <p:nvPr/>
        </p:nvSpPr>
        <p:spPr>
          <a:xfrm>
            <a:off x="2715208" y="4936667"/>
            <a:ext cx="6911845" cy="1938992"/>
          </a:xfrm>
          <a:prstGeom prst="rect">
            <a:avLst/>
          </a:prstGeom>
          <a:noFill/>
        </p:spPr>
        <p:txBody>
          <a:bodyPr wrap="square" rtlCol="0">
            <a:spAutoFit/>
          </a:bodyPr>
          <a:lstStyle/>
          <a:p>
            <a:pPr marL="571500" indent="-571500">
              <a:buFont typeface="Wingdings" panose="05000000000000000000" pitchFamily="2" charset="2"/>
              <a:buChar char="q"/>
            </a:pPr>
            <a:r>
              <a:rPr lang="en-US" sz="2400" dirty="0">
                <a:solidFill>
                  <a:schemeClr val="bg1"/>
                </a:solidFill>
              </a:rPr>
              <a:t>Every day over 100,000 pieces of content, ranging from text, images, videos and GIFs are posted.</a:t>
            </a:r>
          </a:p>
          <a:p>
            <a:pPr marL="571500" indent="-571500">
              <a:buFont typeface="Wingdings" panose="05000000000000000000" pitchFamily="2" charset="2"/>
              <a:buChar char="q"/>
            </a:pPr>
            <a:r>
              <a:rPr lang="en-US" sz="2400" dirty="0">
                <a:solidFill>
                  <a:schemeClr val="bg1"/>
                </a:solidFill>
              </a:rPr>
              <a:t>All of this data is highly unstructured and requires extremely sophisticated and expensive technology to manage and maintain.</a:t>
            </a:r>
          </a:p>
        </p:txBody>
      </p:sp>
      <p:sp>
        <p:nvSpPr>
          <p:cNvPr id="26" name="TextBox 25">
            <a:extLst>
              <a:ext uri="{FF2B5EF4-FFF2-40B4-BE49-F238E27FC236}">
                <a16:creationId xmlns:a16="http://schemas.microsoft.com/office/drawing/2014/main" id="{6067C5A3-4FCF-4399-ABC1-C25919F22F4F}"/>
              </a:ext>
            </a:extLst>
          </p:cNvPr>
          <p:cNvSpPr txBox="1"/>
          <p:nvPr/>
        </p:nvSpPr>
        <p:spPr>
          <a:xfrm>
            <a:off x="2666999" y="7475647"/>
            <a:ext cx="6960054" cy="2062103"/>
          </a:xfrm>
          <a:prstGeom prst="rect">
            <a:avLst/>
          </a:prstGeom>
          <a:noFill/>
        </p:spPr>
        <p:txBody>
          <a:bodyPr wrap="square" rtlCol="0">
            <a:spAutoFit/>
          </a:bodyPr>
          <a:lstStyle/>
          <a:p>
            <a:r>
              <a:rPr lang="en-US" sz="3200" dirty="0">
                <a:solidFill>
                  <a:schemeClr val="bg1"/>
                </a:solidFill>
                <a:highlight>
                  <a:srgbClr val="00BAFF"/>
                </a:highlight>
              </a:rPr>
              <a:t>How to manage such a huge data?</a:t>
            </a:r>
          </a:p>
          <a:p>
            <a:endParaRPr lang="en-US" sz="3200" dirty="0">
              <a:solidFill>
                <a:schemeClr val="bg1"/>
              </a:solidFill>
              <a:highlight>
                <a:srgbClr val="00BAFF"/>
              </a:highlight>
            </a:endParaRPr>
          </a:p>
          <a:p>
            <a:r>
              <a:rPr lang="en-US" sz="3200" dirty="0">
                <a:solidFill>
                  <a:schemeClr val="bg1"/>
                </a:solidFill>
                <a:highlight>
                  <a:srgbClr val="00BAFF"/>
                </a:highlight>
              </a:rPr>
              <a:t>Analysis of this data to find out the top 5 most popular content categories.</a:t>
            </a:r>
            <a:endParaRPr lang="en-IN" sz="3200" dirty="0">
              <a:solidFill>
                <a:schemeClr val="bg1"/>
              </a:solidFill>
              <a:highlight>
                <a:srgbClr val="00BA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0" name="Freeform 30"/>
          <p:cNvSpPr/>
          <p:nvPr/>
        </p:nvSpPr>
        <p:spPr>
          <a:xfrm>
            <a:off x="11443639" y="6953289"/>
            <a:ext cx="2123087"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Franklin Gothic Heavy" panose="020B0903020102020204" pitchFamily="34" charset="0"/>
              </a:rPr>
              <a:t>The Analytics team</a:t>
            </a:r>
          </a:p>
        </p:txBody>
      </p:sp>
      <p:sp>
        <p:nvSpPr>
          <p:cNvPr id="33" name="TextBox 32">
            <a:extLst>
              <a:ext uri="{FF2B5EF4-FFF2-40B4-BE49-F238E27FC236}">
                <a16:creationId xmlns:a16="http://schemas.microsoft.com/office/drawing/2014/main" id="{06EFDB1A-08D3-4BB3-81E5-696CEB54486F}"/>
              </a:ext>
            </a:extLst>
          </p:cNvPr>
          <p:cNvSpPr txBox="1"/>
          <p:nvPr/>
        </p:nvSpPr>
        <p:spPr>
          <a:xfrm>
            <a:off x="14293092" y="4648115"/>
            <a:ext cx="3200400" cy="830997"/>
          </a:xfrm>
          <a:prstGeom prst="rect">
            <a:avLst/>
          </a:prstGeom>
          <a:noFill/>
        </p:spPr>
        <p:txBody>
          <a:bodyPr wrap="square" rtlCol="0">
            <a:spAutoFit/>
          </a:bodyPr>
          <a:lstStyle/>
          <a:p>
            <a:pPr algn="ctr"/>
            <a:r>
              <a:rPr lang="en-IN" sz="2400" b="0" i="0" dirty="0">
                <a:solidFill>
                  <a:srgbClr val="333333"/>
                </a:solidFill>
                <a:effectLst/>
                <a:latin typeface="Modern No. 20" panose="02070704070505020303" pitchFamily="18" charset="0"/>
              </a:rPr>
              <a:t> Marcus </a:t>
            </a:r>
            <a:r>
              <a:rPr lang="en-IN" sz="2400" b="0" i="0" dirty="0" err="1">
                <a:solidFill>
                  <a:srgbClr val="333333"/>
                </a:solidFill>
                <a:effectLst/>
                <a:latin typeface="Modern No. 20" panose="02070704070505020303" pitchFamily="18" charset="0"/>
              </a:rPr>
              <a:t>Rompton</a:t>
            </a:r>
            <a:r>
              <a:rPr lang="en-IN" sz="2400" b="0" i="0" dirty="0">
                <a:solidFill>
                  <a:srgbClr val="333333"/>
                </a:solidFill>
                <a:effectLst/>
                <a:latin typeface="Modern No. 20" panose="02070704070505020303" pitchFamily="18" charset="0"/>
              </a:rPr>
              <a:t> (Senior Principle),</a:t>
            </a:r>
            <a:endParaRPr lang="en-IN" sz="2400" dirty="0">
              <a:latin typeface="Modern No. 20" panose="02070704070505020303" pitchFamily="18" charset="0"/>
            </a:endParaRPr>
          </a:p>
        </p:txBody>
      </p:sp>
      <p:sp>
        <p:nvSpPr>
          <p:cNvPr id="34" name="TextBox 33">
            <a:extLst>
              <a:ext uri="{FF2B5EF4-FFF2-40B4-BE49-F238E27FC236}">
                <a16:creationId xmlns:a16="http://schemas.microsoft.com/office/drawing/2014/main" id="{7B004106-462F-4752-8200-9248232B3A2F}"/>
              </a:ext>
            </a:extLst>
          </p:cNvPr>
          <p:cNvSpPr txBox="1"/>
          <p:nvPr/>
        </p:nvSpPr>
        <p:spPr>
          <a:xfrm>
            <a:off x="14293092" y="1409700"/>
            <a:ext cx="3200400" cy="1200329"/>
          </a:xfrm>
          <a:prstGeom prst="rect">
            <a:avLst/>
          </a:prstGeom>
          <a:noFill/>
        </p:spPr>
        <p:txBody>
          <a:bodyPr wrap="square" rtlCol="0">
            <a:spAutoFit/>
          </a:bodyPr>
          <a:lstStyle/>
          <a:p>
            <a:pPr algn="ctr"/>
            <a:r>
              <a:rPr lang="en-US" sz="2400" b="0" i="0" dirty="0">
                <a:solidFill>
                  <a:srgbClr val="333333"/>
                </a:solidFill>
                <a:effectLst/>
                <a:latin typeface="Modern No. 20" panose="02070704070505020303" pitchFamily="18" charset="0"/>
              </a:rPr>
              <a:t> Andrew Fleming </a:t>
            </a:r>
          </a:p>
          <a:p>
            <a:pPr algn="ctr"/>
            <a:r>
              <a:rPr lang="en-US" sz="2400" b="0" i="0" dirty="0">
                <a:solidFill>
                  <a:srgbClr val="333333"/>
                </a:solidFill>
                <a:effectLst/>
                <a:latin typeface="Modern No. 20" panose="02070704070505020303" pitchFamily="18" charset="0"/>
              </a:rPr>
              <a:t>(Chief Technical Architect)</a:t>
            </a:r>
            <a:endParaRPr lang="en-IN" sz="2400" dirty="0">
              <a:latin typeface="Modern No. 20" panose="02070704070505020303" pitchFamily="18" charset="0"/>
            </a:endParaRPr>
          </a:p>
        </p:txBody>
      </p:sp>
      <p:sp>
        <p:nvSpPr>
          <p:cNvPr id="35" name="TextBox 34">
            <a:extLst>
              <a:ext uri="{FF2B5EF4-FFF2-40B4-BE49-F238E27FC236}">
                <a16:creationId xmlns:a16="http://schemas.microsoft.com/office/drawing/2014/main" id="{35622437-1326-49F1-B1BB-2CFD2F40BB2D}"/>
              </a:ext>
            </a:extLst>
          </p:cNvPr>
          <p:cNvSpPr txBox="1"/>
          <p:nvPr/>
        </p:nvSpPr>
        <p:spPr>
          <a:xfrm>
            <a:off x="14635992" y="7414665"/>
            <a:ext cx="2514600" cy="1200329"/>
          </a:xfrm>
          <a:prstGeom prst="rect">
            <a:avLst/>
          </a:prstGeom>
          <a:noFill/>
        </p:spPr>
        <p:txBody>
          <a:bodyPr wrap="square" rtlCol="0">
            <a:spAutoFit/>
          </a:bodyPr>
          <a:lstStyle/>
          <a:p>
            <a:pPr algn="ctr"/>
            <a:r>
              <a:rPr lang="en-IN" sz="2400" b="0" i="0" dirty="0">
                <a:solidFill>
                  <a:srgbClr val="333333"/>
                </a:solidFill>
                <a:effectLst/>
                <a:latin typeface="Modern No. 20" panose="02070704070505020303" pitchFamily="18" charset="0"/>
              </a:rPr>
              <a:t> Saurabh Kalmundkar (Data Analyst)</a:t>
            </a:r>
            <a:endParaRPr lang="en-IN" sz="2400" dirty="0">
              <a:latin typeface="Modern No. 20" panose="02070704070505020303" pitchFamily="18" charset="0"/>
            </a:endParaRPr>
          </a:p>
        </p:txBody>
      </p:sp>
      <p:sp>
        <p:nvSpPr>
          <p:cNvPr id="36" name="Freeform 29">
            <a:extLst>
              <a:ext uri="{FF2B5EF4-FFF2-40B4-BE49-F238E27FC236}">
                <a16:creationId xmlns:a16="http://schemas.microsoft.com/office/drawing/2014/main" id="{75C4265C-F827-44DA-A29A-4773577EE9F0}"/>
              </a:ext>
            </a:extLst>
          </p:cNvPr>
          <p:cNvSpPr/>
          <p:nvPr/>
        </p:nvSpPr>
        <p:spPr>
          <a:xfrm>
            <a:off x="11402075" y="6970039"/>
            <a:ext cx="2312952" cy="2085137"/>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Franklin Gothic Heavy" panose="020B0903020102020204"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Britannic Bold" panose="020B0903060703020204" pitchFamily="34" charset="0"/>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Britannic Bold" panose="020B0903060703020204" pitchFamily="34" charset="0"/>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Britannic Bold" panose="020B0903060703020204" pitchFamily="34" charset="0"/>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Britannic Bold" panose="020B0903060703020204" pitchFamily="34" charset="0"/>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Britannic Bold" panose="020B0903060703020204" pitchFamily="34" charset="0"/>
              </a:rPr>
              <a:t>3</a:t>
            </a:r>
          </a:p>
        </p:txBody>
      </p:sp>
      <p:sp>
        <p:nvSpPr>
          <p:cNvPr id="39" name="TextBox 38">
            <a:extLst>
              <a:ext uri="{FF2B5EF4-FFF2-40B4-BE49-F238E27FC236}">
                <a16:creationId xmlns:a16="http://schemas.microsoft.com/office/drawing/2014/main" id="{FAF7C8F4-ECCA-468D-B9BB-BBD6E4171467}"/>
              </a:ext>
            </a:extLst>
          </p:cNvPr>
          <p:cNvSpPr txBox="1"/>
          <p:nvPr/>
        </p:nvSpPr>
        <p:spPr>
          <a:xfrm>
            <a:off x="4495800" y="1284816"/>
            <a:ext cx="3659234" cy="584775"/>
          </a:xfrm>
          <a:prstGeom prst="rect">
            <a:avLst/>
          </a:prstGeom>
          <a:noFill/>
        </p:spPr>
        <p:txBody>
          <a:bodyPr wrap="square" rtlCol="0">
            <a:spAutoFit/>
          </a:bodyPr>
          <a:lstStyle/>
          <a:p>
            <a:r>
              <a:rPr lang="en-US" sz="3200" b="1" dirty="0">
                <a:solidFill>
                  <a:schemeClr val="bg1"/>
                </a:solidFill>
              </a:rPr>
              <a:t>Data Understanding</a:t>
            </a:r>
            <a:endParaRPr lang="en-IN" sz="3200" b="1" dirty="0">
              <a:solidFill>
                <a:schemeClr val="bg1"/>
              </a:solidFill>
            </a:endParaRPr>
          </a:p>
        </p:txBody>
      </p:sp>
      <p:sp>
        <p:nvSpPr>
          <p:cNvPr id="44" name="TextBox 43">
            <a:extLst>
              <a:ext uri="{FF2B5EF4-FFF2-40B4-BE49-F238E27FC236}">
                <a16:creationId xmlns:a16="http://schemas.microsoft.com/office/drawing/2014/main" id="{91349D4C-E42D-4A50-9ED9-7548549767A9}"/>
              </a:ext>
            </a:extLst>
          </p:cNvPr>
          <p:cNvSpPr txBox="1"/>
          <p:nvPr/>
        </p:nvSpPr>
        <p:spPr>
          <a:xfrm>
            <a:off x="6553200" y="2984043"/>
            <a:ext cx="3659234" cy="584775"/>
          </a:xfrm>
          <a:prstGeom prst="rect">
            <a:avLst/>
          </a:prstGeom>
          <a:noFill/>
        </p:spPr>
        <p:txBody>
          <a:bodyPr wrap="square" rtlCol="0">
            <a:spAutoFit/>
          </a:bodyPr>
          <a:lstStyle/>
          <a:p>
            <a:r>
              <a:rPr lang="en-US" sz="3200" b="1" dirty="0">
                <a:solidFill>
                  <a:schemeClr val="bg1"/>
                </a:solidFill>
              </a:rPr>
              <a:t>Data Cleaning</a:t>
            </a:r>
            <a:endParaRPr lang="en-IN" sz="3200" b="1" dirty="0">
              <a:solidFill>
                <a:schemeClr val="bg1"/>
              </a:solidFill>
            </a:endParaRPr>
          </a:p>
        </p:txBody>
      </p:sp>
      <p:sp>
        <p:nvSpPr>
          <p:cNvPr id="45" name="TextBox 44">
            <a:extLst>
              <a:ext uri="{FF2B5EF4-FFF2-40B4-BE49-F238E27FC236}">
                <a16:creationId xmlns:a16="http://schemas.microsoft.com/office/drawing/2014/main" id="{263D764E-C301-4319-B4AC-5A5E7C67BC82}"/>
              </a:ext>
            </a:extLst>
          </p:cNvPr>
          <p:cNvSpPr txBox="1"/>
          <p:nvPr/>
        </p:nvSpPr>
        <p:spPr>
          <a:xfrm>
            <a:off x="8365680" y="4686379"/>
            <a:ext cx="3659234" cy="584775"/>
          </a:xfrm>
          <a:prstGeom prst="rect">
            <a:avLst/>
          </a:prstGeom>
          <a:noFill/>
        </p:spPr>
        <p:txBody>
          <a:bodyPr wrap="square" rtlCol="0">
            <a:spAutoFit/>
          </a:bodyPr>
          <a:lstStyle/>
          <a:p>
            <a:r>
              <a:rPr lang="en-US" sz="3200" b="1" dirty="0">
                <a:solidFill>
                  <a:schemeClr val="bg1"/>
                </a:solidFill>
              </a:rPr>
              <a:t>Data Modelling</a:t>
            </a:r>
            <a:endParaRPr lang="en-IN" sz="3200" b="1" dirty="0">
              <a:solidFill>
                <a:schemeClr val="bg1"/>
              </a:solidFill>
            </a:endParaRPr>
          </a:p>
        </p:txBody>
      </p:sp>
      <p:sp>
        <p:nvSpPr>
          <p:cNvPr id="46" name="TextBox 45">
            <a:extLst>
              <a:ext uri="{FF2B5EF4-FFF2-40B4-BE49-F238E27FC236}">
                <a16:creationId xmlns:a16="http://schemas.microsoft.com/office/drawing/2014/main" id="{9D07DB03-E57A-4A10-85D5-6CB680F0CFA3}"/>
              </a:ext>
            </a:extLst>
          </p:cNvPr>
          <p:cNvSpPr txBox="1"/>
          <p:nvPr/>
        </p:nvSpPr>
        <p:spPr>
          <a:xfrm>
            <a:off x="10086990" y="6225342"/>
            <a:ext cx="4798966" cy="584775"/>
          </a:xfrm>
          <a:prstGeom prst="rect">
            <a:avLst/>
          </a:prstGeom>
          <a:noFill/>
        </p:spPr>
        <p:txBody>
          <a:bodyPr wrap="square" rtlCol="0">
            <a:spAutoFit/>
          </a:bodyPr>
          <a:lstStyle/>
          <a:p>
            <a:r>
              <a:rPr lang="en-US" sz="3200" b="1" dirty="0">
                <a:solidFill>
                  <a:schemeClr val="bg1"/>
                </a:solidFill>
              </a:rPr>
              <a:t>Data Analysis and Insights</a:t>
            </a:r>
            <a:endParaRPr lang="en-IN" sz="3200" b="1" dirty="0">
              <a:solidFill>
                <a:schemeClr val="bg1"/>
              </a:solidFill>
            </a:endParaRPr>
          </a:p>
        </p:txBody>
      </p:sp>
      <p:sp>
        <p:nvSpPr>
          <p:cNvPr id="47" name="TextBox 46">
            <a:extLst>
              <a:ext uri="{FF2B5EF4-FFF2-40B4-BE49-F238E27FC236}">
                <a16:creationId xmlns:a16="http://schemas.microsoft.com/office/drawing/2014/main" id="{733FD7AA-C9A8-47F0-8CF3-5433549DF19B}"/>
              </a:ext>
            </a:extLst>
          </p:cNvPr>
          <p:cNvSpPr txBox="1"/>
          <p:nvPr/>
        </p:nvSpPr>
        <p:spPr>
          <a:xfrm>
            <a:off x="12024914" y="8018676"/>
            <a:ext cx="3659234" cy="584775"/>
          </a:xfrm>
          <a:prstGeom prst="rect">
            <a:avLst/>
          </a:prstGeom>
          <a:noFill/>
        </p:spPr>
        <p:txBody>
          <a:bodyPr wrap="square" rtlCol="0">
            <a:spAutoFit/>
          </a:bodyPr>
          <a:lstStyle/>
          <a:p>
            <a:r>
              <a:rPr lang="en-US" sz="3200" b="1" dirty="0">
                <a:solidFill>
                  <a:schemeClr val="bg1"/>
                </a:solidFill>
              </a:rPr>
              <a:t>Data Visualization</a:t>
            </a:r>
            <a:endParaRPr lang="en-IN" sz="3200" b="1"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Franklin Gothic Heavy" panose="020B0903020102020204"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076919" y="6480309"/>
            <a:ext cx="2972219" cy="881758"/>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670342" y="6480309"/>
            <a:ext cx="2972219" cy="881758"/>
          </a:xfrm>
          <a:prstGeom prst="rect">
            <a:avLst/>
          </a:prstGeom>
        </p:spPr>
      </p:pic>
      <p:pic>
        <p:nvPicPr>
          <p:cNvPr id="17" name="Picture 2">
            <a:extLst>
              <a:ext uri="{FF2B5EF4-FFF2-40B4-BE49-F238E27FC236}">
                <a16:creationId xmlns:a16="http://schemas.microsoft.com/office/drawing/2014/main" id="{D47D33B3-7CA5-4240-A34C-A9BE0FB039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60654" y="6480309"/>
            <a:ext cx="2972219" cy="881758"/>
          </a:xfrm>
          <a:prstGeom prst="rect">
            <a:avLst/>
          </a:prstGeom>
        </p:spPr>
      </p:pic>
      <p:sp>
        <p:nvSpPr>
          <p:cNvPr id="19" name="TextBox 18">
            <a:extLst>
              <a:ext uri="{FF2B5EF4-FFF2-40B4-BE49-F238E27FC236}">
                <a16:creationId xmlns:a16="http://schemas.microsoft.com/office/drawing/2014/main" id="{FD43ADFA-D46F-4627-BB6C-D8224E4E40D5}"/>
              </a:ext>
            </a:extLst>
          </p:cNvPr>
          <p:cNvSpPr txBox="1"/>
          <p:nvPr/>
        </p:nvSpPr>
        <p:spPr>
          <a:xfrm>
            <a:off x="1860654" y="4543334"/>
            <a:ext cx="2918525" cy="954107"/>
          </a:xfrm>
          <a:prstGeom prst="rect">
            <a:avLst/>
          </a:prstGeom>
          <a:noFill/>
          <a:effectLst/>
        </p:spPr>
        <p:txBody>
          <a:bodyPr wrap="square" rtlCol="0">
            <a:spAutoFit/>
          </a:bodyPr>
          <a:lstStyle/>
          <a:p>
            <a:pPr algn="ctr"/>
            <a:r>
              <a:rPr lang="en-US" sz="2800" dirty="0">
                <a:solidFill>
                  <a:srgbClr val="00BAFF"/>
                </a:solidFill>
                <a:latin typeface="Franklin Gothic Demi Cond" panose="020B0706030402020204" pitchFamily="34" charset="0"/>
              </a:rPr>
              <a:t>Unique </a:t>
            </a:r>
          </a:p>
          <a:p>
            <a:pPr algn="ctr"/>
            <a:r>
              <a:rPr lang="en-US" sz="2800" dirty="0">
                <a:solidFill>
                  <a:srgbClr val="00BAFF"/>
                </a:solidFill>
                <a:latin typeface="Franklin Gothic Demi Cond" panose="020B0706030402020204" pitchFamily="34" charset="0"/>
              </a:rPr>
              <a:t>categories</a:t>
            </a:r>
            <a:endParaRPr lang="en-IN" sz="2800" dirty="0">
              <a:solidFill>
                <a:srgbClr val="00BAFF"/>
              </a:solidFill>
              <a:latin typeface="Franklin Gothic Demi Cond" panose="020B0706030402020204" pitchFamily="34" charset="0"/>
            </a:endParaRPr>
          </a:p>
        </p:txBody>
      </p:sp>
      <p:sp>
        <p:nvSpPr>
          <p:cNvPr id="20" name="TextBox 19">
            <a:extLst>
              <a:ext uri="{FF2B5EF4-FFF2-40B4-BE49-F238E27FC236}">
                <a16:creationId xmlns:a16="http://schemas.microsoft.com/office/drawing/2014/main" id="{91C95A34-98CC-4922-B243-380775895024}"/>
              </a:ext>
            </a:extLst>
          </p:cNvPr>
          <p:cNvSpPr txBox="1"/>
          <p:nvPr/>
        </p:nvSpPr>
        <p:spPr>
          <a:xfrm>
            <a:off x="7076919" y="4543335"/>
            <a:ext cx="2965697" cy="954107"/>
          </a:xfrm>
          <a:prstGeom prst="rect">
            <a:avLst/>
          </a:prstGeom>
          <a:noFill/>
          <a:effectLst/>
        </p:spPr>
        <p:txBody>
          <a:bodyPr wrap="square" rtlCol="0">
            <a:spAutoFit/>
          </a:bodyPr>
          <a:lstStyle/>
          <a:p>
            <a:pPr algn="ctr"/>
            <a:r>
              <a:rPr lang="en-US" sz="2800" dirty="0">
                <a:solidFill>
                  <a:srgbClr val="00BAFF"/>
                </a:solidFill>
                <a:latin typeface="Franklin Gothic Demi Cond" panose="020B0706030402020204" pitchFamily="34" charset="0"/>
              </a:rPr>
              <a:t>Reactions to “Animal” posts</a:t>
            </a:r>
            <a:endParaRPr lang="en-IN" sz="2800" dirty="0">
              <a:solidFill>
                <a:srgbClr val="00BAFF"/>
              </a:solidFill>
              <a:latin typeface="Franklin Gothic Demi Cond" panose="020B0706030402020204" pitchFamily="34" charset="0"/>
            </a:endParaRPr>
          </a:p>
        </p:txBody>
      </p:sp>
      <p:sp>
        <p:nvSpPr>
          <p:cNvPr id="21" name="TextBox 20">
            <a:extLst>
              <a:ext uri="{FF2B5EF4-FFF2-40B4-BE49-F238E27FC236}">
                <a16:creationId xmlns:a16="http://schemas.microsoft.com/office/drawing/2014/main" id="{C4E1CBF0-13E3-48F9-BC9A-D707B1C9C466}"/>
              </a:ext>
            </a:extLst>
          </p:cNvPr>
          <p:cNvSpPr txBox="1"/>
          <p:nvPr/>
        </p:nvSpPr>
        <p:spPr>
          <a:xfrm>
            <a:off x="12656487" y="4543334"/>
            <a:ext cx="2931641" cy="954107"/>
          </a:xfrm>
          <a:prstGeom prst="rect">
            <a:avLst/>
          </a:prstGeom>
          <a:noFill/>
          <a:effectLst/>
        </p:spPr>
        <p:txBody>
          <a:bodyPr wrap="square" rtlCol="0">
            <a:spAutoFit/>
          </a:bodyPr>
          <a:lstStyle/>
          <a:p>
            <a:pPr algn="ctr"/>
            <a:r>
              <a:rPr lang="en-US" sz="2800" dirty="0">
                <a:solidFill>
                  <a:srgbClr val="00BAFF"/>
                </a:solidFill>
                <a:latin typeface="Franklin Gothic Demi Cond" panose="020B0706030402020204" pitchFamily="34" charset="0"/>
              </a:rPr>
              <a:t>Month with most number of posts</a:t>
            </a:r>
            <a:endParaRPr lang="en-IN" sz="2800" dirty="0">
              <a:solidFill>
                <a:srgbClr val="00BAFF"/>
              </a:solidFill>
              <a:latin typeface="Franklin Gothic Demi Cond" panose="020B0706030402020204" pitchFamily="34" charset="0"/>
            </a:endParaRPr>
          </a:p>
        </p:txBody>
      </p:sp>
      <p:sp>
        <p:nvSpPr>
          <p:cNvPr id="14" name="Rectangle: Rounded Corners 13">
            <a:extLst>
              <a:ext uri="{FF2B5EF4-FFF2-40B4-BE49-F238E27FC236}">
                <a16:creationId xmlns:a16="http://schemas.microsoft.com/office/drawing/2014/main" id="{C8649F7B-7051-4720-9878-435C463C4FA8}"/>
              </a:ext>
            </a:extLst>
          </p:cNvPr>
          <p:cNvSpPr/>
          <p:nvPr/>
        </p:nvSpPr>
        <p:spPr>
          <a:xfrm>
            <a:off x="1860654" y="2781300"/>
            <a:ext cx="2972219" cy="1231106"/>
          </a:xfrm>
          <a:prstGeom prst="roundRect">
            <a:avLst/>
          </a:prstGeom>
          <a:solidFill>
            <a:srgbClr val="A100FF"/>
          </a:solid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effectLst>
                  <a:outerShdw blurRad="38100" dist="38100" dir="2700000" algn="tl">
                    <a:srgbClr val="000000">
                      <a:alpha val="43137"/>
                    </a:srgbClr>
                  </a:outerShdw>
                </a:effectLst>
              </a:rPr>
              <a:t>16</a:t>
            </a:r>
            <a:endParaRPr lang="en-IN" sz="7200" b="1" dirty="0">
              <a:effectLst>
                <a:outerShdw blurRad="38100" dist="38100" dir="2700000" algn="tl">
                  <a:srgbClr val="000000">
                    <a:alpha val="43137"/>
                  </a:srgbClr>
                </a:outerShdw>
              </a:effectLst>
            </a:endParaRPr>
          </a:p>
        </p:txBody>
      </p:sp>
      <p:sp>
        <p:nvSpPr>
          <p:cNvPr id="22" name="Rectangle: Rounded Corners 21">
            <a:extLst>
              <a:ext uri="{FF2B5EF4-FFF2-40B4-BE49-F238E27FC236}">
                <a16:creationId xmlns:a16="http://schemas.microsoft.com/office/drawing/2014/main" id="{1E8E3A87-FF0D-4CF5-A61B-DE8F725A9E6E}"/>
              </a:ext>
            </a:extLst>
          </p:cNvPr>
          <p:cNvSpPr/>
          <p:nvPr/>
        </p:nvSpPr>
        <p:spPr>
          <a:xfrm>
            <a:off x="7012863" y="2763982"/>
            <a:ext cx="2972219" cy="1231106"/>
          </a:xfrm>
          <a:prstGeom prst="roundRect">
            <a:avLst/>
          </a:prstGeom>
          <a:solidFill>
            <a:srgbClr val="A100FF"/>
          </a:solid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effectLst>
                  <a:outerShdw blurRad="38100" dist="38100" dir="2700000" algn="tl">
                    <a:srgbClr val="000000">
                      <a:alpha val="43137"/>
                    </a:srgbClr>
                  </a:outerShdw>
                </a:effectLst>
              </a:rPr>
              <a:t>1897</a:t>
            </a:r>
            <a:endParaRPr lang="en-IN" sz="7200" b="1" dirty="0">
              <a:effectLst>
                <a:outerShdw blurRad="38100" dist="38100" dir="2700000" algn="tl">
                  <a:srgbClr val="000000">
                    <a:alpha val="43137"/>
                  </a:srgbClr>
                </a:outerShdw>
              </a:effectLst>
            </a:endParaRPr>
          </a:p>
        </p:txBody>
      </p:sp>
      <p:sp>
        <p:nvSpPr>
          <p:cNvPr id="23" name="Rectangle: Rounded Corners 22">
            <a:extLst>
              <a:ext uri="{FF2B5EF4-FFF2-40B4-BE49-F238E27FC236}">
                <a16:creationId xmlns:a16="http://schemas.microsoft.com/office/drawing/2014/main" id="{8B1B297E-2B95-426A-AF40-9C6799319C07}"/>
              </a:ext>
            </a:extLst>
          </p:cNvPr>
          <p:cNvSpPr/>
          <p:nvPr/>
        </p:nvSpPr>
        <p:spPr>
          <a:xfrm>
            <a:off x="12608982" y="2781300"/>
            <a:ext cx="2972219" cy="1231106"/>
          </a:xfrm>
          <a:prstGeom prst="roundRect">
            <a:avLst/>
          </a:prstGeom>
          <a:solidFill>
            <a:srgbClr val="A100FF"/>
          </a:solid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effectLst>
                  <a:outerShdw blurRad="38100" dist="38100" dir="2700000" algn="tl">
                    <a:srgbClr val="000000">
                      <a:alpha val="43137"/>
                    </a:srgbClr>
                  </a:outerShdw>
                </a:effectLst>
              </a:rPr>
              <a:t>MAY</a:t>
            </a:r>
            <a:endParaRPr lang="en-IN" sz="7200" b="1" dirty="0">
              <a:effectLst>
                <a:outerShdw blurRad="38100" dist="38100" dir="2700000" algn="tl">
                  <a:srgbClr val="000000">
                    <a:alpha val="43137"/>
                  </a:srgb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30" name="Chart 29">
            <a:extLst>
              <a:ext uri="{FF2B5EF4-FFF2-40B4-BE49-F238E27FC236}">
                <a16:creationId xmlns:a16="http://schemas.microsoft.com/office/drawing/2014/main" id="{33D7F0ED-8F74-4C76-91A9-18719781A77B}"/>
              </a:ext>
            </a:extLst>
          </p:cNvPr>
          <p:cNvGraphicFramePr>
            <a:graphicFrameLocks/>
          </p:cNvGraphicFramePr>
          <p:nvPr>
            <p:extLst>
              <p:ext uri="{D42A27DB-BD31-4B8C-83A1-F6EECF244321}">
                <p14:modId xmlns:p14="http://schemas.microsoft.com/office/powerpoint/2010/main" val="842355778"/>
              </p:ext>
            </p:extLst>
          </p:nvPr>
        </p:nvGraphicFramePr>
        <p:xfrm>
          <a:off x="3069359" y="1383833"/>
          <a:ext cx="14596022" cy="7663562"/>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30" name="Chart 29">
            <a:extLst>
              <a:ext uri="{FF2B5EF4-FFF2-40B4-BE49-F238E27FC236}">
                <a16:creationId xmlns:a16="http://schemas.microsoft.com/office/drawing/2014/main" id="{7AF62DA6-DE38-4FF5-B4F8-AAA8E09AEF94}"/>
              </a:ext>
            </a:extLst>
          </p:cNvPr>
          <p:cNvGraphicFramePr>
            <a:graphicFrameLocks/>
          </p:cNvGraphicFramePr>
          <p:nvPr>
            <p:extLst>
              <p:ext uri="{D42A27DB-BD31-4B8C-83A1-F6EECF244321}">
                <p14:modId xmlns:p14="http://schemas.microsoft.com/office/powerpoint/2010/main" val="704327592"/>
              </p:ext>
            </p:extLst>
          </p:nvPr>
        </p:nvGraphicFramePr>
        <p:xfrm>
          <a:off x="3169898" y="864744"/>
          <a:ext cx="12907175" cy="818265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713</TotalTime>
  <Words>391</Words>
  <Application>Microsoft Office PowerPoint</Application>
  <PresentationFormat>Custom</PresentationFormat>
  <Paragraphs>83</Paragraphs>
  <Slides>11</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Franklin Gothic Demi Cond</vt:lpstr>
      <vt:lpstr>Arial</vt:lpstr>
      <vt:lpstr>Calibri</vt:lpstr>
      <vt:lpstr>Wingdings</vt:lpstr>
      <vt:lpstr>Graphik Regular</vt:lpstr>
      <vt:lpstr>Franklin Gothic Heavy</vt:lpstr>
      <vt:lpstr>Franklin Gothic Medium</vt:lpstr>
      <vt:lpstr>Britannic Bold</vt:lpstr>
      <vt:lpstr>Modern No. 20</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Saurabh Kalmundkar</cp:lastModifiedBy>
  <cp:revision>47</cp:revision>
  <dcterms:created xsi:type="dcterms:W3CDTF">2006-08-16T00:00:00Z</dcterms:created>
  <dcterms:modified xsi:type="dcterms:W3CDTF">2023-03-16T17:16:29Z</dcterms:modified>
  <dc:identifier>DAEhDyfaYKE</dc:identifier>
</cp:coreProperties>
</file>